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8"/>
  </p:notesMasterIdLst>
  <p:sldIdLst>
    <p:sldId id="373" r:id="rId2"/>
    <p:sldId id="374" r:id="rId3"/>
    <p:sldId id="398" r:id="rId4"/>
    <p:sldId id="324" r:id="rId5"/>
    <p:sldId id="447" r:id="rId6"/>
    <p:sldId id="44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45"/>
    <p:restoredTop sz="96374" autoAdjust="0"/>
  </p:normalViewPr>
  <p:slideViewPr>
    <p:cSldViewPr snapToGrid="0" snapToObjects="1">
      <p:cViewPr varScale="1">
        <p:scale>
          <a:sx n="114" d="100"/>
          <a:sy n="114" d="100"/>
        </p:scale>
        <p:origin x="82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8990B-D7CF-4742-8A8C-535D7DDD8491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F3E9A-F44B-AC44-9952-1F8A59D0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73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Mention issues with </a:t>
            </a:r>
            <a:r>
              <a:rPr lang="en-US" dirty="0" err="1"/>
              <a:t>Levkovski</a:t>
            </a:r>
            <a:r>
              <a:rPr lang="en-US" dirty="0"/>
              <a:t>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Low peak is 54Fe(</a:t>
            </a:r>
            <a:r>
              <a:rPr lang="en-US" dirty="0" err="1"/>
              <a:t>p,x</a:t>
            </a:r>
            <a:r>
              <a:rPr lang="en-US" dirty="0"/>
              <a:t>), high peak is 56Fe(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Mention issues with </a:t>
            </a:r>
            <a:r>
              <a:rPr lang="en-US" dirty="0" err="1"/>
              <a:t>Levkovski</a:t>
            </a:r>
            <a:r>
              <a:rPr lang="en-US" dirty="0"/>
              <a:t>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Low peak is 54Fe(</a:t>
            </a:r>
            <a:r>
              <a:rPr lang="en-US" dirty="0" err="1"/>
              <a:t>p,x</a:t>
            </a:r>
            <a:r>
              <a:rPr lang="en-US" dirty="0"/>
              <a:t>), high peak is 56Fe(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3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1F497D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405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of fu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1"/>
            <a:ext cx="9144000" cy="855764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16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itle 1"/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9144000" cy="855765"/>
          </a:xfrm>
        </p:spPr>
        <p:txBody>
          <a:bodyPr anchor="ctr"/>
          <a:lstStyle>
            <a:lvl1pPr algn="ctr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447712" y="646112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Nuclear Science</a:t>
            </a:r>
          </a:p>
        </p:txBody>
      </p:sp>
    </p:spTree>
    <p:extLst>
      <p:ext uri="{BB962C8B-B14F-4D97-AF65-F5344CB8AC3E}">
        <p14:creationId xmlns:p14="http://schemas.microsoft.com/office/powerpoint/2010/main" val="169130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447712" y="64611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Nuclear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"/>
            <a:ext cx="9144000" cy="855764"/>
          </a:xfrm>
          <a:prstGeom prst="rect">
            <a:avLst/>
          </a:prstGeom>
          <a:solidFill>
            <a:srgbClr val="1F497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00" b="1" kern="0" dirty="0">
                <a:solidFill>
                  <a:prstClr val="white"/>
                </a:solidFill>
                <a:latin typeface="Franklin Gothic Medium"/>
                <a:cs typeface="Franklin Gothic Medium"/>
              </a:rPr>
              <a:t>Click to edit Master title style</a:t>
            </a:r>
            <a:endParaRPr lang="en-US" sz="2400" dirty="0">
              <a:solidFill>
                <a:prstClr val="white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3470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1F497D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447712" y="6461126"/>
            <a:ext cx="62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Nucl</a:t>
            </a:r>
          </a:p>
        </p:txBody>
      </p:sp>
    </p:spTree>
    <p:extLst>
      <p:ext uri="{BB962C8B-B14F-4D97-AF65-F5344CB8AC3E}">
        <p14:creationId xmlns:p14="http://schemas.microsoft.com/office/powerpoint/2010/main" val="3914065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1"/>
            <a:ext cx="9144000" cy="855764"/>
            <a:chOff x="0" y="0"/>
            <a:chExt cx="9144000" cy="855764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0"/>
              <a:ext cx="9144000" cy="855764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11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>
              <a:off x="70896" y="0"/>
              <a:ext cx="2329508" cy="855764"/>
            </a:xfrm>
            <a:prstGeom prst="homePlat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11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Pentagon 7"/>
            <p:cNvSpPr/>
            <p:nvPr/>
          </p:nvSpPr>
          <p:spPr bwMode="auto">
            <a:xfrm>
              <a:off x="0" y="0"/>
              <a:ext cx="2329508" cy="855764"/>
            </a:xfrm>
            <a:prstGeom prst="homePlat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11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04590" y="1"/>
            <a:ext cx="6839410" cy="855764"/>
          </a:xfrm>
        </p:spPr>
        <p:txBody>
          <a:bodyPr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129534"/>
            <a:ext cx="1910632" cy="621088"/>
          </a:xfrm>
          <a:prstGeom prst="rect">
            <a:avLst/>
          </a:prstGeom>
        </p:spPr>
        <p:txBody>
          <a:bodyPr wrap="square" lIns="91411" tIns="45706" rIns="91411" bIns="45706" anchor="ctr">
            <a:spAutoFit/>
          </a:bodyPr>
          <a:lstStyle/>
          <a:p>
            <a:pPr algn="r" defTabSz="457059">
              <a:lnSpc>
                <a:spcPts val="2020"/>
              </a:lnSpc>
            </a:pPr>
            <a:r>
              <a:rPr lang="en-US" sz="2100" dirty="0">
                <a:solidFill>
                  <a:prstClr val="white"/>
                </a:solidFill>
                <a:latin typeface="Franklin Gothic Book"/>
                <a:cs typeface="Franklin Gothic Book"/>
              </a:rPr>
              <a:t>plan for lab of the future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47712" y="6461126"/>
            <a:ext cx="62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Nucl</a:t>
            </a:r>
          </a:p>
        </p:txBody>
      </p:sp>
    </p:spTree>
    <p:extLst>
      <p:ext uri="{BB962C8B-B14F-4D97-AF65-F5344CB8AC3E}">
        <p14:creationId xmlns:p14="http://schemas.microsoft.com/office/powerpoint/2010/main" val="123784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lights and upd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1"/>
            <a:ext cx="9144000" cy="855764"/>
            <a:chOff x="0" y="0"/>
            <a:chExt cx="9144000" cy="855764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0"/>
              <a:ext cx="9144000" cy="855764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11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>
              <a:off x="70896" y="0"/>
              <a:ext cx="2329508" cy="855764"/>
            </a:xfrm>
            <a:prstGeom prst="homePlat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11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Pentagon 7"/>
            <p:cNvSpPr/>
            <p:nvPr/>
          </p:nvSpPr>
          <p:spPr bwMode="auto">
            <a:xfrm>
              <a:off x="0" y="0"/>
              <a:ext cx="2329508" cy="855764"/>
            </a:xfrm>
            <a:prstGeom prst="homePlat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118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04590" y="1"/>
            <a:ext cx="6839410" cy="855764"/>
          </a:xfrm>
        </p:spPr>
        <p:txBody>
          <a:bodyPr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129534"/>
            <a:ext cx="1910632" cy="621088"/>
          </a:xfrm>
          <a:prstGeom prst="rect">
            <a:avLst/>
          </a:prstGeom>
        </p:spPr>
        <p:txBody>
          <a:bodyPr wrap="square" lIns="91411" tIns="45706" rIns="91411" bIns="45706" anchor="ctr">
            <a:spAutoFit/>
          </a:bodyPr>
          <a:lstStyle/>
          <a:p>
            <a:pPr algn="r" defTabSz="457059">
              <a:lnSpc>
                <a:spcPts val="2020"/>
              </a:lnSpc>
            </a:pPr>
            <a:r>
              <a:rPr lang="en-US" sz="2100" dirty="0">
                <a:solidFill>
                  <a:prstClr val="white"/>
                </a:solidFill>
                <a:latin typeface="Franklin Gothic Book"/>
                <a:cs typeface="Franklin Gothic Book"/>
              </a:rPr>
              <a:t>Highlights &amp; Updates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47712" y="64611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Nuclear</a:t>
            </a:r>
          </a:p>
        </p:txBody>
      </p:sp>
    </p:spTree>
    <p:extLst>
      <p:ext uri="{BB962C8B-B14F-4D97-AF65-F5344CB8AC3E}">
        <p14:creationId xmlns:p14="http://schemas.microsoft.com/office/powerpoint/2010/main" val="79280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nd S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1"/>
            <a:ext cx="9144000" cy="855764"/>
            <a:chOff x="0" y="0"/>
            <a:chExt cx="9144000" cy="855764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0"/>
              <a:ext cx="9144000" cy="85576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>
              <a:off x="70896" y="0"/>
              <a:ext cx="2329508" cy="855764"/>
            </a:xfrm>
            <a:prstGeom prst="homePlat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Pentagon 7"/>
            <p:cNvSpPr/>
            <p:nvPr/>
          </p:nvSpPr>
          <p:spPr bwMode="auto">
            <a:xfrm>
              <a:off x="0" y="0"/>
              <a:ext cx="2329508" cy="855764"/>
            </a:xfrm>
            <a:prstGeom prst="homePlat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prstClr val="black"/>
                </a:solidFill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04590" y="1"/>
            <a:ext cx="6839410" cy="855764"/>
          </a:xfrm>
        </p:spPr>
        <p:txBody>
          <a:bodyPr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10632" cy="880156"/>
          </a:xfrm>
          <a:prstGeom prst="rect">
            <a:avLst/>
          </a:prstGeom>
        </p:spPr>
        <p:txBody>
          <a:bodyPr wrap="square" lIns="91416" tIns="45709" rIns="91416" bIns="45709" anchor="ctr">
            <a:spAutoFit/>
          </a:bodyPr>
          <a:lstStyle/>
          <a:p>
            <a:pPr algn="r">
              <a:lnSpc>
                <a:spcPts val="2020"/>
              </a:lnSpc>
            </a:pPr>
            <a:r>
              <a:rPr lang="en-US" sz="2100" dirty="0">
                <a:solidFill>
                  <a:prstClr val="white"/>
                </a:solidFill>
                <a:latin typeface="Franklin Gothic Book"/>
                <a:cs typeface="Franklin Gothic Book"/>
              </a:rPr>
              <a:t>grand challenge science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47712" y="64611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Nuclear</a:t>
            </a:r>
          </a:p>
        </p:txBody>
      </p:sp>
    </p:spTree>
    <p:extLst>
      <p:ext uri="{BB962C8B-B14F-4D97-AF65-F5344CB8AC3E}">
        <p14:creationId xmlns:p14="http://schemas.microsoft.com/office/powerpoint/2010/main" val="464573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3925" y="3886200"/>
            <a:ext cx="7286625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endParaRPr lang="en-US" dirty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354500" y="6451248"/>
            <a:ext cx="575246" cy="406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B4A2-B007-D544-9826-E1465B5AB51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9114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6D1340-72FA-4B41-A296-E259B734C1FD}" type="datetimeFigureOut">
              <a:rPr lang="en-US">
                <a:solidFill>
                  <a:prstClr val="black"/>
                </a:solidFill>
                <a:latin typeface="Arial"/>
              </a:rPr>
              <a:pPr/>
              <a:t>2/10/2019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2BE8F7-73E8-0744-9E1F-18725D97F223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79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5" y="2"/>
            <a:ext cx="9143999" cy="836613"/>
          </a:xfrm>
          <a:prstGeom prst="rect">
            <a:avLst/>
          </a:prstGeom>
          <a:solidFill>
            <a:srgbClr val="1F497D"/>
          </a:solidFill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4386263" y="6581776"/>
            <a:ext cx="377016" cy="27699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16" tIns="45709" rIns="91416" bIns="4570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08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fld id="{62B45342-D41F-3246-BC88-9305F376649F}" type="slidenum">
              <a:rPr lang="en-US" sz="1200" smtClean="0">
                <a:solidFill>
                  <a:srgbClr val="FFFFFF"/>
                </a:solidFill>
              </a:rPr>
              <a:pPr defTabSz="457082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6" tIns="45709" rIns="91416" bIns="45709" anchor="ctr"/>
          <a:lstStyle/>
          <a:p>
            <a:pPr algn="ctr" defTabSz="45708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defTabSz="45708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0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7" t="8601" r="7967" b="18398"/>
          <a:stretch>
            <a:fillRect/>
          </a:stretch>
        </p:blipFill>
        <p:spPr bwMode="auto">
          <a:xfrm>
            <a:off x="69852" y="6430441"/>
            <a:ext cx="534304" cy="39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886"/>
          <a:stretch>
            <a:fillRect/>
          </a:stretch>
        </p:blipFill>
        <p:spPr bwMode="auto">
          <a:xfrm>
            <a:off x="922338" y="6426646"/>
            <a:ext cx="16002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2571750" y="6448430"/>
            <a:ext cx="0" cy="366713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2595563" y="6389689"/>
            <a:ext cx="781050" cy="460375"/>
          </a:xfrm>
          <a:prstGeom prst="rect">
            <a:avLst/>
          </a:prstGeom>
          <a:noFill/>
          <a:ln>
            <a:noFill/>
          </a:ln>
          <a:extLst/>
        </p:spPr>
        <p:txBody>
          <a:bodyPr lIns="91416" tIns="45709" rIns="91416" bIns="4570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082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</a:rPr>
              <a:t>Office of</a:t>
            </a:r>
            <a:br>
              <a:rPr lang="en-US" sz="1200" dirty="0">
                <a:solidFill>
                  <a:srgbClr val="FFFFFF"/>
                </a:solidFill>
              </a:rPr>
            </a:br>
            <a:r>
              <a:rPr lang="en-US" sz="1200" dirty="0">
                <a:solidFill>
                  <a:srgbClr val="FFFFFF"/>
                </a:solidFill>
              </a:rPr>
              <a:t>Science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447712" y="6461126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Franklin Gothic Book" panose="020B0503020102020204" pitchFamily="34" charset="0"/>
              </a:rPr>
              <a:t>Nuclear Science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692055" y="6406055"/>
            <a:ext cx="451945" cy="4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1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80" r:id="rId8"/>
    <p:sldLayoutId id="2147483681" r:id="rId9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1"/>
          </a:solidFill>
          <a:latin typeface="Franklin Gothic Medium"/>
          <a:ea typeface="+mj-ea"/>
          <a:cs typeface="Franklin Gothic Medium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3366"/>
          </a:solidFill>
          <a:latin typeface="Arial" charset="0"/>
          <a:ea typeface="ＭＳ Ｐゴシック" charset="-128"/>
          <a:cs typeface="ＭＳ Ｐゴシック" charset="-128"/>
        </a:defRPr>
      </a:lvl5pPr>
      <a:lvl6pPr marL="457082" algn="l" rtl="0" fontAlgn="base">
        <a:spcBef>
          <a:spcPct val="0"/>
        </a:spcBef>
        <a:spcAft>
          <a:spcPct val="0"/>
        </a:spcAft>
        <a:defRPr sz="3200" b="1">
          <a:solidFill>
            <a:srgbClr val="2C5993"/>
          </a:solidFill>
          <a:latin typeface="Arial" charset="0"/>
          <a:ea typeface="ＭＳ Ｐゴシック" charset="-128"/>
          <a:cs typeface="ＭＳ Ｐゴシック" charset="-128"/>
        </a:defRPr>
      </a:lvl6pPr>
      <a:lvl7pPr marL="914165" algn="l" rtl="0" fontAlgn="base">
        <a:spcBef>
          <a:spcPct val="0"/>
        </a:spcBef>
        <a:spcAft>
          <a:spcPct val="0"/>
        </a:spcAft>
        <a:defRPr sz="3200" b="1">
          <a:solidFill>
            <a:srgbClr val="2C5993"/>
          </a:solidFill>
          <a:latin typeface="Arial" charset="0"/>
          <a:ea typeface="ＭＳ Ｐゴシック" charset="-128"/>
          <a:cs typeface="ＭＳ Ｐゴシック" charset="-128"/>
        </a:defRPr>
      </a:lvl7pPr>
      <a:lvl8pPr marL="1371250" algn="l" rtl="0" fontAlgn="base">
        <a:spcBef>
          <a:spcPct val="0"/>
        </a:spcBef>
        <a:spcAft>
          <a:spcPct val="0"/>
        </a:spcAft>
        <a:defRPr sz="3200" b="1">
          <a:solidFill>
            <a:srgbClr val="2C5993"/>
          </a:solidFill>
          <a:latin typeface="Arial" charset="0"/>
          <a:ea typeface="ＭＳ Ｐゴシック" charset="-128"/>
          <a:cs typeface="ＭＳ Ｐゴシック" charset="-128"/>
        </a:defRPr>
      </a:lvl8pPr>
      <a:lvl9pPr marL="1828332" algn="l" rtl="0" fontAlgn="base">
        <a:spcBef>
          <a:spcPct val="0"/>
        </a:spcBef>
        <a:spcAft>
          <a:spcPct val="0"/>
        </a:spcAft>
        <a:defRPr sz="3200" b="1">
          <a:solidFill>
            <a:srgbClr val="2C5993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813" indent="-342813" algn="l" rtl="0" eaLnBrk="0" fontAlgn="base" hangingPunct="0">
        <a:spcBef>
          <a:spcPts val="900"/>
        </a:spcBef>
        <a:spcAft>
          <a:spcPct val="0"/>
        </a:spcAft>
        <a:defRPr sz="2400">
          <a:solidFill>
            <a:srgbClr val="003366"/>
          </a:solidFill>
          <a:latin typeface="+mn-lt"/>
          <a:ea typeface="+mn-ea"/>
          <a:cs typeface="+mn-cs"/>
        </a:defRPr>
      </a:lvl1pPr>
      <a:lvl2pPr marL="288850" indent="-226954" algn="l" rtl="0" eaLnBrk="0" fontAlgn="base" hangingPunct="0">
        <a:spcBef>
          <a:spcPts val="500"/>
        </a:spcBef>
        <a:spcAft>
          <a:spcPct val="0"/>
        </a:spcAft>
        <a:buSzPct val="85000"/>
        <a:buChar char="–"/>
        <a:defRPr sz="2400">
          <a:solidFill>
            <a:srgbClr val="003366"/>
          </a:solidFill>
          <a:latin typeface="+mn-lt"/>
          <a:ea typeface="+mn-ea"/>
          <a:cs typeface="ＭＳ Ｐゴシック"/>
        </a:defRPr>
      </a:lvl2pPr>
      <a:lvl3pPr marL="572941" indent="-117445" algn="l" rtl="0" eaLnBrk="0" fontAlgn="base" hangingPunct="0">
        <a:spcBef>
          <a:spcPts val="400"/>
        </a:spcBef>
        <a:spcAft>
          <a:spcPct val="0"/>
        </a:spcAft>
        <a:buSzPct val="75000"/>
        <a:buFont typeface="Lucida Grande"/>
        <a:buChar char="–"/>
        <a:defRPr sz="2400">
          <a:solidFill>
            <a:srgbClr val="003366"/>
          </a:solidFill>
          <a:latin typeface="+mn-lt"/>
          <a:ea typeface="+mn-ea"/>
          <a:cs typeface="ＭＳ Ｐゴシック"/>
        </a:defRPr>
      </a:lvl3pPr>
      <a:lvl4pPr marL="909404" indent="-226954" algn="l" rtl="0" eaLnBrk="0" fontAlgn="base" hangingPunct="0">
        <a:spcBef>
          <a:spcPct val="20000"/>
        </a:spcBef>
        <a:spcAft>
          <a:spcPct val="0"/>
        </a:spcAft>
        <a:buSzPct val="75000"/>
        <a:buFont typeface="Lucida Grande"/>
        <a:buChar char="–"/>
        <a:defRPr sz="2400">
          <a:solidFill>
            <a:srgbClr val="003366"/>
          </a:solidFill>
          <a:latin typeface="+mn-lt"/>
          <a:ea typeface="+mn-ea"/>
          <a:cs typeface="ＭＳ Ｐゴシック"/>
        </a:defRPr>
      </a:lvl4pPr>
      <a:lvl5pPr marL="1145880" indent="-236478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rgbClr val="003366"/>
          </a:solidFill>
          <a:latin typeface="+mn-lt"/>
          <a:ea typeface="+mn-ea"/>
          <a:cs typeface="ＭＳ Ｐゴシック"/>
        </a:defRPr>
      </a:lvl5pPr>
      <a:lvl6pPr marL="2513959" indent="-228541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C5993"/>
          </a:solidFill>
          <a:latin typeface="+mn-lt"/>
          <a:ea typeface="+mn-ea"/>
        </a:defRPr>
      </a:lvl6pPr>
      <a:lvl7pPr marL="2971040" indent="-228541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C5993"/>
          </a:solidFill>
          <a:latin typeface="+mn-lt"/>
          <a:ea typeface="+mn-ea"/>
        </a:defRPr>
      </a:lvl7pPr>
      <a:lvl8pPr marL="3428124" indent="-228541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C5993"/>
          </a:solidFill>
          <a:latin typeface="+mn-lt"/>
          <a:ea typeface="+mn-ea"/>
        </a:defRPr>
      </a:lvl8pPr>
      <a:lvl9pPr marL="3885205" indent="-228541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2C5993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4570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4570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4570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4570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4570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4570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4570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4570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E13BB6-E877-493B-826A-B1F8DE23F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 r="4338"/>
          <a:stretch/>
        </p:blipFill>
        <p:spPr>
          <a:xfrm rot="5400000">
            <a:off x="2903282" y="1555741"/>
            <a:ext cx="2613678" cy="2114943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840F190A-FA0B-4412-B4AD-C2D493B259E0}"/>
              </a:ext>
            </a:extLst>
          </p:cNvPr>
          <p:cNvSpPr txBox="1">
            <a:spLocks/>
          </p:cNvSpPr>
          <p:nvPr/>
        </p:nvSpPr>
        <p:spPr>
          <a:xfrm>
            <a:off x="5" y="2"/>
            <a:ext cx="9143999" cy="83661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08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16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25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 defTabSz="914400"/>
            <a:r>
              <a:rPr lang="en-US" sz="2400" kern="0" dirty="0"/>
              <a:t>Two</a:t>
            </a:r>
            <a:r>
              <a:rPr lang="en-US" sz="2400" dirty="0">
                <a:ea typeface="Times New Roman" charset="0"/>
                <a:cs typeface="Times New Roman" charset="0"/>
              </a:rPr>
              <a:t>≈200 mg 93% </a:t>
            </a:r>
            <a:r>
              <a:rPr lang="en-US" sz="2400" baseline="30000" dirty="0">
                <a:ea typeface="Times New Roman" charset="0"/>
                <a:cs typeface="Times New Roman" charset="0"/>
              </a:rPr>
              <a:t>235</a:t>
            </a:r>
            <a:r>
              <a:rPr lang="en-US" sz="2400" dirty="0">
                <a:ea typeface="Times New Roman" charset="0"/>
                <a:cs typeface="Times New Roman" charset="0"/>
              </a:rPr>
              <a:t>U samples were irradiated at the LBNL 88-Inch cyclotron in 12 and 16 MeV deuteron beams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21" t="18199" r="1110" b="1777"/>
          <a:stretch/>
        </p:blipFill>
        <p:spPr>
          <a:xfrm>
            <a:off x="5857102" y="1306373"/>
            <a:ext cx="3032897" cy="462544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Arrow Connector 20"/>
          <p:cNvCxnSpPr/>
          <p:nvPr/>
        </p:nvCxnSpPr>
        <p:spPr bwMode="auto">
          <a:xfrm flipH="1">
            <a:off x="6719455" y="3540787"/>
            <a:ext cx="736600" cy="25746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 flipV="1">
            <a:off x="6339016" y="3454070"/>
            <a:ext cx="455191" cy="34096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6733200" y="1769849"/>
            <a:ext cx="1711479" cy="523220"/>
          </a:xfrm>
          <a:prstGeom prst="rect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Deuterons @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12, 16  MeV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 flipH="1" flipV="1">
            <a:off x="6363730" y="2267821"/>
            <a:ext cx="6133" cy="120206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Connector 27"/>
          <p:cNvCxnSpPr>
            <a:cxnSpLocks/>
          </p:cNvCxnSpPr>
          <p:nvPr/>
        </p:nvCxnSpPr>
        <p:spPr bwMode="auto">
          <a:xfrm>
            <a:off x="5260393" y="1320939"/>
            <a:ext cx="1029196" cy="3908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cxnSpLocks/>
          </p:cNvCxnSpPr>
          <p:nvPr/>
        </p:nvCxnSpPr>
        <p:spPr bwMode="auto">
          <a:xfrm flipV="1">
            <a:off x="5260393" y="1835336"/>
            <a:ext cx="1053910" cy="209928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3276600" y="982385"/>
            <a:ext cx="202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charset="0"/>
                <a:cs typeface="Times New Roman" panose="02020603050405020304" pitchFamily="18" charset="0"/>
              </a:rPr>
              <a:t>Stacked Target Holder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34195" y="3454070"/>
            <a:ext cx="2954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charset="0"/>
                <a:cs typeface="Times New Roman" panose="02020603050405020304" pitchFamily="18" charset="0"/>
              </a:rPr>
              <a:t>The 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charset="0"/>
                <a:cs typeface="Times New Roman" panose="02020603050405020304" pitchFamily="18" charset="0"/>
              </a:rPr>
              <a:t>235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charset="0"/>
                <a:cs typeface="Times New Roman" panose="02020603050405020304" pitchFamily="18" charset="0"/>
              </a:rPr>
              <a:t>U sample was “overfilled” with beam shifting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charset="0"/>
                <a:cs typeface="Times New Roman" panose="02020603050405020304" pitchFamily="18" charset="0"/>
              </a:rPr>
              <a:t> “areal” distribution from target to beam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580497" y="4074975"/>
            <a:ext cx="1416222" cy="2248929"/>
            <a:chOff x="3039762" y="3872159"/>
            <a:chExt cx="1416222" cy="224892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9762" y="4232792"/>
              <a:ext cx="1416222" cy="188829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144182" y="3872159"/>
              <a:ext cx="1207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charset="0"/>
                  <a:cs typeface="Times New Roman" panose="02020603050405020304" pitchFamily="18" charset="0"/>
                </a:rPr>
                <a:t>HPGe counter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9532" y="921412"/>
            <a:ext cx="3715983" cy="2110884"/>
            <a:chOff x="181492" y="1858710"/>
            <a:chExt cx="3715983" cy="2110884"/>
          </a:xfrm>
        </p:grpSpPr>
        <p:sp>
          <p:nvSpPr>
            <p:cNvPr id="36" name="TextBox 35"/>
            <p:cNvSpPr txBox="1"/>
            <p:nvPr/>
          </p:nvSpPr>
          <p:spPr>
            <a:xfrm>
              <a:off x="181492" y="1858710"/>
              <a:ext cx="2056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charset="0"/>
                  <a:cs typeface="Times New Roman" panose="02020603050405020304" pitchFamily="18" charset="0"/>
                </a:rPr>
                <a:t>Beam profile measured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MS PGothic" charset="0"/>
                  <a:cs typeface="Times New Roman" panose="02020603050405020304" pitchFamily="18" charset="0"/>
                </a:rPr>
                <a:t>Using GAFChromic film</a:t>
              </a:r>
            </a:p>
          </p:txBody>
        </p:sp>
        <p:cxnSp>
          <p:nvCxnSpPr>
            <p:cNvPr id="37" name="Straight Arrow Connector 36"/>
            <p:cNvCxnSpPr>
              <a:cxnSpLocks/>
            </p:cNvCxnSpPr>
            <p:nvPr/>
          </p:nvCxnSpPr>
          <p:spPr bwMode="auto">
            <a:xfrm flipH="1" flipV="1">
              <a:off x="2170307" y="3117396"/>
              <a:ext cx="1727168" cy="852198"/>
            </a:xfrm>
            <a:prstGeom prst="straightConnector1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4895BC8D-2D79-6446-BB90-EC09EDECAD0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" t="4832" r="5888" b="1412"/>
          <a:stretch/>
        </p:blipFill>
        <p:spPr bwMode="auto">
          <a:xfrm>
            <a:off x="62790" y="1443931"/>
            <a:ext cx="2089117" cy="1565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5006C48-B126-8246-82CC-88E3437A7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6" t="851" r="19307" b="75726"/>
          <a:stretch/>
        </p:blipFill>
        <p:spPr>
          <a:xfrm>
            <a:off x="768419" y="1943037"/>
            <a:ext cx="849418" cy="824900"/>
          </a:xfrm>
          <a:prstGeom prst="rect">
            <a:avLst/>
          </a:prstGeom>
        </p:spPr>
      </p:pic>
      <p:pic>
        <p:nvPicPr>
          <p:cNvPr id="40" name="Picture 39" descr="../../../../Pictures/Photos%20Library.photoslibrary/resources/proxies/derivatives/13/00/1370/+JCfKcqqTdGdL1evXFxPzA_thumb_1370.j">
            <a:extLst>
              <a:ext uri="{FF2B5EF4-FFF2-40B4-BE49-F238E27FC236}">
                <a16:creationId xmlns:a16="http://schemas.microsoft.com/office/drawing/2014/main" id="{018B5B0F-E40B-D943-93F8-144101913E34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9"/>
          <a:stretch/>
        </p:blipFill>
        <p:spPr bwMode="auto">
          <a:xfrm>
            <a:off x="175204" y="4397916"/>
            <a:ext cx="1805970" cy="1946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AD04E3-26BE-7B4F-AC76-3B51B674B878}"/>
              </a:ext>
            </a:extLst>
          </p:cNvPr>
          <p:cNvCxnSpPr>
            <a:cxnSpLocks/>
          </p:cNvCxnSpPr>
          <p:nvPr/>
        </p:nvCxnSpPr>
        <p:spPr bwMode="auto">
          <a:xfrm flipH="1">
            <a:off x="1981175" y="3187219"/>
            <a:ext cx="1974526" cy="202016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31113" y="3187219"/>
                <a:ext cx="1230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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13" y="3187219"/>
                <a:ext cx="1230978" cy="276999"/>
              </a:xfrm>
              <a:prstGeom prst="rect">
                <a:avLst/>
              </a:prstGeom>
              <a:blipFill>
                <a:blip r:embed="rId8"/>
                <a:stretch>
                  <a:fillRect l="-3465" r="-346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FF9ECB-A709-47AC-9802-BABE8E7EE6FF}"/>
              </a:ext>
            </a:extLst>
          </p:cNvPr>
          <p:cNvCxnSpPr>
            <a:cxnSpLocks/>
          </p:cNvCxnSpPr>
          <p:nvPr/>
        </p:nvCxnSpPr>
        <p:spPr bwMode="auto">
          <a:xfrm>
            <a:off x="1530843" y="5572848"/>
            <a:ext cx="2344672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5562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40F190A-FA0B-4412-B4AD-C2D493B259E0}"/>
              </a:ext>
            </a:extLst>
          </p:cNvPr>
          <p:cNvSpPr txBox="1">
            <a:spLocks/>
          </p:cNvSpPr>
          <p:nvPr/>
        </p:nvSpPr>
        <p:spPr>
          <a:xfrm>
            <a:off x="5" y="2"/>
            <a:ext cx="9143999" cy="83661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08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16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25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>
                <a:cs typeface="Times New Roman"/>
              </a:rPr>
              <a:t>Post-irradiation counting shows the 642.3 keV g-ray from the decay of the </a:t>
            </a:r>
            <a:r>
              <a:rPr lang="en-US" sz="2400" baseline="30000" dirty="0">
                <a:cs typeface="Times New Roman"/>
              </a:rPr>
              <a:t>236</a:t>
            </a:r>
            <a:r>
              <a:rPr lang="en-US" sz="2400" dirty="0">
                <a:cs typeface="Times New Roman"/>
              </a:rPr>
              <a:t>Np isomeric state (t</a:t>
            </a:r>
            <a:r>
              <a:rPr lang="en-US" sz="2400" baseline="-25000" dirty="0">
                <a:cs typeface="Times New Roman"/>
              </a:rPr>
              <a:t>½</a:t>
            </a:r>
            <a:r>
              <a:rPr lang="en-US" sz="2400" dirty="0">
                <a:cs typeface="Times New Roman"/>
              </a:rPr>
              <a:t>=22.5 h)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7EC061-621E-498E-B6BD-D6E272E7CD79}"/>
              </a:ext>
            </a:extLst>
          </p:cNvPr>
          <p:cNvGrpSpPr/>
          <p:nvPr/>
        </p:nvGrpSpPr>
        <p:grpSpPr>
          <a:xfrm>
            <a:off x="5377126" y="1221970"/>
            <a:ext cx="3766878" cy="4404130"/>
            <a:chOff x="177801" y="1221970"/>
            <a:chExt cx="3766878" cy="4404130"/>
          </a:xfrm>
        </p:grpSpPr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78BC6E3C-93A1-4F9E-9C8F-1C8588CC1CF7}"/>
                </a:ext>
              </a:extLst>
            </p:cNvPr>
            <p:cNvSpPr txBox="1"/>
            <p:nvPr/>
          </p:nvSpPr>
          <p:spPr>
            <a:xfrm>
              <a:off x="177801" y="1221970"/>
              <a:ext cx="3766878" cy="73696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Gamma-ray spectra from </a:t>
              </a:r>
              <a:r>
                <a:rPr kumimoji="0" lang="en-US" sz="1400" b="1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235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U foils irradiated at 12 MeV (top) and 16 MeV (bottom) 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D7C337B-3BEB-439F-90DD-A2A015C1F468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64" t="19973" r="29799" b="19635"/>
            <a:stretch/>
          </p:blipFill>
          <p:spPr bwMode="auto">
            <a:xfrm>
              <a:off x="343465" y="1712625"/>
              <a:ext cx="3601214" cy="39134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A7A6FFE-3940-4954-9348-AA9B06A4D9D9}"/>
              </a:ext>
            </a:extLst>
          </p:cNvPr>
          <p:cNvSpPr/>
          <p:nvPr/>
        </p:nvSpPr>
        <p:spPr>
          <a:xfrm>
            <a:off x="76199" y="1132743"/>
            <a:ext cx="564101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aseline="0" dirty="0">
                <a:solidFill>
                  <a:srgbClr val="000000"/>
                </a:solidFill>
              </a:rPr>
              <a:t>Neptunium-236g (t</a:t>
            </a:r>
            <a:r>
              <a:rPr lang="en-US" sz="1600" baseline="-25000" dirty="0">
                <a:solidFill>
                  <a:srgbClr val="000000"/>
                </a:solidFill>
              </a:rPr>
              <a:t>1/2</a:t>
            </a:r>
            <a:r>
              <a:rPr lang="en-US" sz="1600" baseline="0" dirty="0">
                <a:solidFill>
                  <a:srgbClr val="000000"/>
                </a:solidFill>
              </a:rPr>
              <a:t>=1.5 · 10</a:t>
            </a:r>
            <a:r>
              <a:rPr lang="en-US" sz="1600" baseline="30000" dirty="0">
                <a:solidFill>
                  <a:srgbClr val="000000"/>
                </a:solidFill>
              </a:rPr>
              <a:t>5</a:t>
            </a:r>
            <a:r>
              <a:rPr lang="en-US" sz="1600" baseline="0" dirty="0">
                <a:solidFill>
                  <a:srgbClr val="000000"/>
                </a:solidFill>
              </a:rPr>
              <a:t> a) </a:t>
            </a:r>
            <a:r>
              <a:rPr lang="en-US" sz="1600" b="0" baseline="0" dirty="0">
                <a:solidFill>
                  <a:srgbClr val="000000"/>
                </a:solidFill>
              </a:rPr>
              <a:t>is used</a:t>
            </a:r>
            <a:r>
              <a:rPr lang="en-US" sz="1600" b="0" dirty="0">
                <a:solidFill>
                  <a:srgbClr val="000000"/>
                </a:solidFill>
              </a:rPr>
              <a:t> for IDMS </a:t>
            </a:r>
            <a:r>
              <a:rPr lang="en-US" sz="1600" dirty="0">
                <a:solidFill>
                  <a:srgbClr val="000000"/>
                </a:solidFill>
              </a:rPr>
              <a:t>determination of </a:t>
            </a:r>
            <a:r>
              <a:rPr lang="en-US" sz="1600" baseline="30000" dirty="0">
                <a:solidFill>
                  <a:srgbClr val="000000"/>
                </a:solidFill>
              </a:rPr>
              <a:t>237</a:t>
            </a:r>
            <a:r>
              <a:rPr lang="en-US" sz="1600" dirty="0">
                <a:solidFill>
                  <a:srgbClr val="000000"/>
                </a:solidFill>
              </a:rPr>
              <a:t>Np (t</a:t>
            </a:r>
            <a:r>
              <a:rPr lang="en-US" sz="1600" baseline="-25000" dirty="0">
                <a:solidFill>
                  <a:srgbClr val="000000"/>
                </a:solidFill>
              </a:rPr>
              <a:t>1/2</a:t>
            </a:r>
            <a:r>
              <a:rPr lang="en-US" sz="1600" dirty="0">
                <a:solidFill>
                  <a:srgbClr val="000000"/>
                </a:solidFill>
              </a:rPr>
              <a:t>=2.14 · 10</a:t>
            </a:r>
            <a:r>
              <a:rPr lang="en-US" sz="1600" baseline="30000" dirty="0">
                <a:solidFill>
                  <a:srgbClr val="000000"/>
                </a:solidFill>
              </a:rPr>
              <a:t>6</a:t>
            </a:r>
            <a:r>
              <a:rPr lang="en-US" sz="1600" dirty="0">
                <a:solidFill>
                  <a:srgbClr val="000000"/>
                </a:solidFill>
              </a:rPr>
              <a:t> 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aseline="30000" dirty="0">
                <a:solidFill>
                  <a:srgbClr val="000000"/>
                </a:solidFill>
              </a:rPr>
              <a:t>238</a:t>
            </a:r>
            <a:r>
              <a:rPr lang="pt-BR" sz="1600" dirty="0">
                <a:solidFill>
                  <a:srgbClr val="000000"/>
                </a:solidFill>
              </a:rPr>
              <a:t>U(p,3n)</a:t>
            </a:r>
            <a:r>
              <a:rPr lang="pt-BR" sz="1600" baseline="30000" dirty="0">
                <a:solidFill>
                  <a:srgbClr val="000000"/>
                </a:solidFill>
              </a:rPr>
              <a:t>236m+g</a:t>
            </a:r>
            <a:r>
              <a:rPr lang="pt-BR" sz="1600" dirty="0">
                <a:solidFill>
                  <a:srgbClr val="000000"/>
                </a:solidFill>
              </a:rPr>
              <a:t>Np experimental measurements show a </a:t>
            </a:r>
            <a:r>
              <a:rPr lang="pt-BR" sz="1600" b="1" dirty="0">
                <a:solidFill>
                  <a:srgbClr val="000000"/>
                </a:solidFill>
              </a:rPr>
              <a:t>99.9 : 0.1 favoring of </a:t>
            </a:r>
            <a:r>
              <a:rPr lang="pt-BR" sz="1600" b="1" baseline="30000" dirty="0">
                <a:solidFill>
                  <a:srgbClr val="000000"/>
                </a:solidFill>
              </a:rPr>
              <a:t>237</a:t>
            </a:r>
            <a:r>
              <a:rPr lang="pt-BR" sz="1600" b="1" dirty="0">
                <a:solidFill>
                  <a:srgbClr val="000000"/>
                </a:solidFill>
              </a:rPr>
              <a:t>Np : </a:t>
            </a:r>
            <a:r>
              <a:rPr lang="pt-BR" sz="1600" b="1" baseline="30000" dirty="0">
                <a:solidFill>
                  <a:srgbClr val="000000"/>
                </a:solidFill>
              </a:rPr>
              <a:t>236g</a:t>
            </a:r>
            <a:r>
              <a:rPr lang="pt-BR" sz="1600" b="1" dirty="0">
                <a:solidFill>
                  <a:srgbClr val="000000"/>
                </a:solidFill>
              </a:rPr>
              <a:t>Np</a:t>
            </a:r>
            <a:br>
              <a:rPr lang="pt-BR" sz="1600" dirty="0">
                <a:solidFill>
                  <a:srgbClr val="000000"/>
                </a:solidFill>
              </a:rPr>
            </a:br>
            <a:endParaRPr lang="pt-BR" sz="16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The formation of short-lived isomer </a:t>
            </a: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263m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Np (22.5h) generated via </a:t>
            </a: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235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U(</a:t>
            </a:r>
            <a:r>
              <a:rPr lang="en-US" sz="1600" dirty="0" err="1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d,n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) was quantified for two energies non-destructively after 60 minutes (16 MeV) and 9 hours (12 MeV) of deuteron irradiation at LBNL in August 2018.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Preliminary analysis shows </a:t>
            </a:r>
            <a:r>
              <a:rPr lang="en-US" sz="1600" dirty="0" err="1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EoB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 </a:t>
            </a: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235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U(</a:t>
            </a:r>
            <a:r>
              <a:rPr lang="en-US" sz="1600" dirty="0" err="1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d,n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)</a:t>
            </a: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236m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Np production yields of </a:t>
            </a:r>
            <a:r>
              <a:rPr lang="en-US" sz="1600" b="1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29.95 </a:t>
            </a:r>
            <a:r>
              <a:rPr lang="en-US" sz="1600" b="1" dirty="0" err="1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kBq</a:t>
            </a:r>
            <a:r>
              <a:rPr lang="en-US" sz="1600" b="1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/</a:t>
            </a:r>
            <a:r>
              <a:rPr lang="en-US" sz="1600" b="1" dirty="0" err="1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uAh</a:t>
            </a:r>
            <a:r>
              <a:rPr lang="en-US" sz="1600" b="1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 at 16 MeV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 and </a:t>
            </a:r>
            <a:r>
              <a:rPr lang="en-US" sz="1600" b="1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5.15 </a:t>
            </a:r>
            <a:r>
              <a:rPr lang="en-US" sz="1600" b="1" dirty="0" err="1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kBq</a:t>
            </a:r>
            <a:r>
              <a:rPr lang="en-US" sz="1600" b="1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/</a:t>
            </a:r>
            <a:r>
              <a:rPr lang="en-US" sz="1600" b="1" dirty="0" err="1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uAh</a:t>
            </a:r>
            <a:r>
              <a:rPr lang="en-US" sz="1600" b="1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 at 12 MeV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236g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Np and </a:t>
            </a: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237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Np production cannot be quantified through decay spectroscopy: irradiated </a:t>
            </a: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235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U foils have been shipped to LANL for ICP-MS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ea typeface="Calibri" pitchFamily="34" charset="0"/>
              <a:cs typeface="Times" panose="02020603050405020304" pitchFamily="18" charset="0"/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238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U(p,3n)</a:t>
            </a: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236m+g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Np planned for Spring 2019, to measure the narrow </a:t>
            </a:r>
            <a:r>
              <a:rPr lang="en-GB" sz="1600" kern="0" dirty="0">
                <a:solidFill>
                  <a:srgbClr val="000000"/>
                </a:solidFill>
                <a:sym typeface="Symbol"/>
              </a:rPr>
              <a:t>22 MeV &lt;E</a:t>
            </a:r>
            <a:r>
              <a:rPr lang="en-GB" sz="1600" kern="0" baseline="-25000" dirty="0">
                <a:solidFill>
                  <a:srgbClr val="000000"/>
                </a:solidFill>
                <a:sym typeface="Symbol"/>
              </a:rPr>
              <a:t>p</a:t>
            </a:r>
            <a:r>
              <a:rPr lang="en-GB" sz="1600" kern="0" dirty="0">
                <a:solidFill>
                  <a:srgbClr val="000000"/>
                </a:solidFill>
                <a:sym typeface="Symbol"/>
              </a:rPr>
              <a:t>&lt; 27 MeV window for clean </a:t>
            </a:r>
            <a:r>
              <a:rPr lang="en-US" sz="1600" baseline="300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236m+g</a:t>
            </a:r>
            <a:r>
              <a:rPr lang="en-US" sz="1600" dirty="0">
                <a:solidFill>
                  <a:prstClr val="black"/>
                </a:solidFill>
                <a:ea typeface="Calibri" pitchFamily="34" charset="0"/>
                <a:cs typeface="Times" panose="02020603050405020304" pitchFamily="18" charset="0"/>
                <a:sym typeface="Symbol"/>
              </a:rPr>
              <a:t>Np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000000"/>
              </a:solidFill>
              <a:sym typeface="Symbo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ea typeface="Calibri" pitchFamily="34" charset="0"/>
                <a:cs typeface="Times" panose="02020603050405020304" pitchFamily="18" charset="0"/>
                <a:sym typeface="Symbol" pitchFamily="18" charset="2"/>
              </a:rPr>
              <a:t>Analysis underway by UCB postdoc Andrew Voyles</a:t>
            </a:r>
            <a:endParaRPr lang="en-US" sz="1600" dirty="0">
              <a:solidFill>
                <a:prstClr val="black"/>
              </a:solidFill>
              <a:ea typeface="Calibri" pitchFamily="34" charset="0"/>
              <a:cs typeface="Times" panose="02020603050405020304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9484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6AB974-3FA6-4ED9-A44F-5F21766B355F}"/>
              </a:ext>
            </a:extLst>
          </p:cNvPr>
          <p:cNvSpPr/>
          <p:nvPr/>
        </p:nvSpPr>
        <p:spPr>
          <a:xfrm>
            <a:off x="5644948" y="3806632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latin typeface="+mj-lt"/>
              </a:rPr>
              <a:t>[1]	K. P. </a:t>
            </a:r>
            <a:r>
              <a:rPr lang="en-US" sz="900" dirty="0" err="1">
                <a:latin typeface="+mj-lt"/>
              </a:rPr>
              <a:t>Harrig</a:t>
            </a:r>
            <a:r>
              <a:rPr lang="en-US" sz="900" dirty="0">
                <a:latin typeface="+mj-lt"/>
              </a:rPr>
              <a:t>, </a:t>
            </a:r>
            <a:r>
              <a:rPr lang="en-US" sz="900" i="1" dirty="0">
                <a:latin typeface="+mj-lt"/>
              </a:rPr>
              <a:t>et al.</a:t>
            </a:r>
            <a:r>
              <a:rPr lang="en-US" sz="900" dirty="0">
                <a:latin typeface="+mj-lt"/>
              </a:rPr>
              <a:t>, “Neutron Spectroscopy for pulsed beams with frame overlap using a double time-of-flight technique,” </a:t>
            </a:r>
            <a:r>
              <a:rPr lang="en-US" sz="900" i="1" dirty="0">
                <a:latin typeface="+mj-lt"/>
              </a:rPr>
              <a:t>NIM A</a:t>
            </a:r>
            <a:r>
              <a:rPr lang="en-US" sz="900" dirty="0">
                <a:latin typeface="+mj-lt"/>
              </a:rPr>
              <a:t>,  877, pp. 359–366, 2018.</a:t>
            </a:r>
          </a:p>
        </p:txBody>
      </p:sp>
      <p:sp>
        <p:nvSpPr>
          <p:cNvPr id="17416" name="Rectangle 17415">
            <a:extLst>
              <a:ext uri="{FF2B5EF4-FFF2-40B4-BE49-F238E27FC236}">
                <a16:creationId xmlns:a16="http://schemas.microsoft.com/office/drawing/2014/main" id="{910D09CB-B0E9-4FFF-AF41-CF008C88C4CA}"/>
              </a:ext>
            </a:extLst>
          </p:cNvPr>
          <p:cNvSpPr/>
          <p:nvPr/>
        </p:nvSpPr>
        <p:spPr>
          <a:xfrm>
            <a:off x="672689" y="4390617"/>
            <a:ext cx="70221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Calibri" panose="020F0502020204030204" pitchFamily="34" charset="0"/>
              </a:rPr>
              <a:t>Produces a focused (~5°), </a:t>
            </a:r>
            <a:r>
              <a:rPr lang="en-US" sz="1600" b="1" dirty="0">
                <a:latin typeface="+mj-lt"/>
                <a:ea typeface="Calibri" panose="020F0502020204030204" pitchFamily="34" charset="0"/>
              </a:rPr>
              <a:t>intense 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(</a:t>
            </a:r>
            <a:r>
              <a:rPr lang="el-GR" sz="1600" dirty="0">
                <a:latin typeface="+mj-lt"/>
                <a:ea typeface="Calibri" panose="020F0502020204030204" pitchFamily="34" charset="0"/>
              </a:rPr>
              <a:t>ϕ</a:t>
            </a:r>
            <a:r>
              <a:rPr lang="en-US" sz="1600" baseline="-25000" dirty="0">
                <a:latin typeface="+mj-lt"/>
                <a:ea typeface="Calibri" panose="020F0502020204030204" pitchFamily="34" charset="0"/>
              </a:rPr>
              <a:t>n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/</a:t>
            </a:r>
            <a:r>
              <a:rPr lang="el-GR" sz="1600" dirty="0">
                <a:ea typeface="Calibri" panose="020F0502020204030204" pitchFamily="34" charset="0"/>
              </a:rPr>
              <a:t>ϕ</a:t>
            </a:r>
            <a:r>
              <a:rPr lang="en-US" sz="1600" baseline="-25000" dirty="0">
                <a:ea typeface="Calibri" panose="020F0502020204030204" pitchFamily="34" charset="0"/>
              </a:rPr>
              <a:t>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≈ 3%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) energetic secondary neutron flux (ESNF) from breakup of primary deuteron beam. 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Calibri" panose="020F0502020204030204" pitchFamily="34" charset="0"/>
              </a:rPr>
              <a:t>ESNF can be used to produce high specific-activity radionuclides via (n,2n), or charge exchange reactions such as (n,p) and (n,</a:t>
            </a:r>
            <a:r>
              <a:rPr lang="en-US" sz="16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n-US" sz="1600" dirty="0">
                <a:latin typeface="+mj-lt"/>
                <a:ea typeface="Calibri" panose="020F0502020204030204" pitchFamily="34" charset="0"/>
              </a:rPr>
              <a:t>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Calibri" panose="020F0502020204030204" pitchFamily="34" charset="0"/>
              </a:rPr>
              <a:t>Neutron volumetric range allows for trivial scale-up of production through increased target mass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Development supported under Research Development and Training in Isotope Production Proposal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090360-DEDF-4F2B-B903-04CA7C0D778E}"/>
              </a:ext>
            </a:extLst>
          </p:cNvPr>
          <p:cNvGrpSpPr/>
          <p:nvPr/>
        </p:nvGrpSpPr>
        <p:grpSpPr>
          <a:xfrm>
            <a:off x="672689" y="1166035"/>
            <a:ext cx="7844236" cy="3064927"/>
            <a:chOff x="672689" y="1602686"/>
            <a:chExt cx="7844236" cy="3064927"/>
          </a:xfrm>
        </p:grpSpPr>
        <p:pic>
          <p:nvPicPr>
            <p:cNvPr id="17410" name="Picture 2" descr="https://ars.els-cdn.com/content/image/1-s2.0-S0168900217310215-gr10_lrg.jpg">
              <a:extLst>
                <a:ext uri="{FF2B5EF4-FFF2-40B4-BE49-F238E27FC236}">
                  <a16:creationId xmlns:a16="http://schemas.microsoft.com/office/drawing/2014/main" id="{47ECFEFA-CC48-497C-A888-E35317864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385" y="1602686"/>
              <a:ext cx="3583540" cy="2565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9327DB-5345-4134-BEAA-8280AED0B468}"/>
                </a:ext>
              </a:extLst>
            </p:cNvPr>
            <p:cNvSpPr/>
            <p:nvPr/>
          </p:nvSpPr>
          <p:spPr>
            <a:xfrm>
              <a:off x="672689" y="2963807"/>
              <a:ext cx="1771760" cy="55281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+mj-lt"/>
                </a:rPr>
                <a:t>Thick Be breakup target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C1D90A-B881-40E3-95B4-DF474E290E59}"/>
                </a:ext>
              </a:extLst>
            </p:cNvPr>
            <p:cNvCxnSpPr>
              <a:cxnSpLocks/>
            </p:cNvCxnSpPr>
            <p:nvPr/>
          </p:nvCxnSpPr>
          <p:spPr>
            <a:xfrm>
              <a:off x="1461662" y="1602689"/>
              <a:ext cx="0" cy="13611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8EB5C9-4FC1-4E68-8173-3BD27D46987F}"/>
                </a:ext>
              </a:extLst>
            </p:cNvPr>
            <p:cNvCxnSpPr>
              <a:cxnSpLocks/>
            </p:cNvCxnSpPr>
            <p:nvPr/>
          </p:nvCxnSpPr>
          <p:spPr>
            <a:xfrm>
              <a:off x="1546144" y="1602689"/>
              <a:ext cx="0" cy="13624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16208A-9FD3-47C7-95D4-8714CE2E7A61}"/>
                </a:ext>
              </a:extLst>
            </p:cNvPr>
            <p:cNvCxnSpPr>
              <a:cxnSpLocks/>
            </p:cNvCxnSpPr>
            <p:nvPr/>
          </p:nvCxnSpPr>
          <p:spPr>
            <a:xfrm>
              <a:off x="1625659" y="1602689"/>
              <a:ext cx="0" cy="13624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BDC4FA-2CF6-409C-8932-7EBFEF4E6B0A}"/>
                </a:ext>
              </a:extLst>
            </p:cNvPr>
            <p:cNvSpPr txBox="1"/>
            <p:nvPr/>
          </p:nvSpPr>
          <p:spPr>
            <a:xfrm>
              <a:off x="1670343" y="1793312"/>
              <a:ext cx="1771759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+mj-lt"/>
                </a:rPr>
                <a:t>≤ 50 MeV deuterons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347E61-ACDB-4601-A1A2-2E37088AB60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140" y="1602688"/>
              <a:ext cx="0" cy="13624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918E93-2464-44A3-89DB-181A9A514AD9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1558569" y="3516617"/>
              <a:ext cx="0" cy="59818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3AA23D7-73E0-4F2B-BE31-B621811A080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1215668" y="3516617"/>
              <a:ext cx="342901" cy="59818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09" name="Straight Arrow Connector 17408">
              <a:extLst>
                <a:ext uri="{FF2B5EF4-FFF2-40B4-BE49-F238E27FC236}">
                  <a16:creationId xmlns:a16="http://schemas.microsoft.com/office/drawing/2014/main" id="{CE00CF59-8161-4DD0-89E6-89F0CA3BCD66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1558569" y="3516617"/>
              <a:ext cx="402534" cy="59818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2" name="Straight Arrow Connector 17411">
              <a:extLst>
                <a:ext uri="{FF2B5EF4-FFF2-40B4-BE49-F238E27FC236}">
                  <a16:creationId xmlns:a16="http://schemas.microsoft.com/office/drawing/2014/main" id="{2A917815-5D46-4E7B-A845-A1B9B73FAF2A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1387118" y="3516617"/>
              <a:ext cx="171451" cy="59818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4" name="Straight Arrow Connector 17413">
              <a:extLst>
                <a:ext uri="{FF2B5EF4-FFF2-40B4-BE49-F238E27FC236}">
                  <a16:creationId xmlns:a16="http://schemas.microsoft.com/office/drawing/2014/main" id="{19F46AB8-5776-474F-9D75-1E9204B11EAC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1558569" y="3516617"/>
              <a:ext cx="201267" cy="59818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F2876A-9D91-40C6-9914-4CCDD95429B3}"/>
                </a:ext>
              </a:extLst>
            </p:cNvPr>
            <p:cNvSpPr txBox="1"/>
            <p:nvPr/>
          </p:nvSpPr>
          <p:spPr>
            <a:xfrm>
              <a:off x="1731393" y="3578371"/>
              <a:ext cx="177175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+mj-lt"/>
                </a:rPr>
                <a:t>Energetic secondary neutrons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8A8039-DA7A-4B45-B3C3-57D3B760468F}"/>
                </a:ext>
              </a:extLst>
            </p:cNvPr>
            <p:cNvSpPr/>
            <p:nvPr/>
          </p:nvSpPr>
          <p:spPr>
            <a:xfrm>
              <a:off x="672689" y="4108691"/>
              <a:ext cx="1771760" cy="55892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+mj-lt"/>
                </a:rPr>
                <a:t>(n,p) and/or (n,2n) target</a:t>
              </a:r>
            </a:p>
          </p:txBody>
        </p:sp>
        <p:cxnSp>
          <p:nvCxnSpPr>
            <p:cNvPr id="17418" name="Straight Connector 17417">
              <a:extLst>
                <a:ext uri="{FF2B5EF4-FFF2-40B4-BE49-F238E27FC236}">
                  <a16:creationId xmlns:a16="http://schemas.microsoft.com/office/drawing/2014/main" id="{FA38D871-F254-43C4-B361-22ABD487E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3640" y="1729412"/>
              <a:ext cx="3003091" cy="1235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20" name="Straight Connector 17419">
              <a:extLst>
                <a:ext uri="{FF2B5EF4-FFF2-40B4-BE49-F238E27FC236}">
                  <a16:creationId xmlns:a16="http://schemas.microsoft.com/office/drawing/2014/main" id="{DC67A0E3-CC2B-42DC-8893-0B7C0A78FFB3}"/>
                </a:ext>
              </a:extLst>
            </p:cNvPr>
            <p:cNvCxnSpPr>
              <a:cxnSpLocks/>
            </p:cNvCxnSpPr>
            <p:nvPr/>
          </p:nvCxnSpPr>
          <p:spPr>
            <a:xfrm>
              <a:off x="2441953" y="3516617"/>
              <a:ext cx="2990872" cy="2981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3">
            <a:extLst>
              <a:ext uri="{FF2B5EF4-FFF2-40B4-BE49-F238E27FC236}">
                <a16:creationId xmlns:a16="http://schemas.microsoft.com/office/drawing/2014/main" id="{C0C5742F-6E65-442F-A1C4-A948D355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" y="2"/>
            <a:ext cx="9143999" cy="836613"/>
          </a:xfrm>
        </p:spPr>
        <p:txBody>
          <a:bodyPr>
            <a:noAutofit/>
          </a:bodyPr>
          <a:lstStyle/>
          <a:p>
            <a:r>
              <a:rPr lang="en-US" sz="2400" dirty="0"/>
              <a:t>The LBNL/UCB nuclear data group is characterizing the use of “secondary” neutron beams for isotope production </a:t>
            </a:r>
          </a:p>
        </p:txBody>
      </p:sp>
    </p:spTree>
    <p:extLst>
      <p:ext uri="{BB962C8B-B14F-4D97-AF65-F5344CB8AC3E}">
        <p14:creationId xmlns:p14="http://schemas.microsoft.com/office/powerpoint/2010/main" val="383966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AAA6F-5D6C-475F-8A00-1EAF318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LBNL/UCB nuclear data group is characterizing the use of “secondary” neutron beams for isotope production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354C2-65AC-4EED-9EC0-728615120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61"/>
          <a:stretch/>
        </p:blipFill>
        <p:spPr>
          <a:xfrm>
            <a:off x="679509" y="4462763"/>
            <a:ext cx="3045203" cy="185698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F6B244AA-61EE-4D12-92C8-1BB8AC6ABD81}"/>
              </a:ext>
            </a:extLst>
          </p:cNvPr>
          <p:cNvSpPr/>
          <p:nvPr/>
        </p:nvSpPr>
        <p:spPr>
          <a:xfrm>
            <a:off x="75501" y="942742"/>
            <a:ext cx="594779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Calibri" panose="020F0502020204030204" pitchFamily="34" charset="0"/>
              </a:rPr>
              <a:t>First development run took place in August 2018: simultaneous production of </a:t>
            </a:r>
            <a:r>
              <a:rPr lang="en-US" sz="1400" baseline="30000" dirty="0">
                <a:latin typeface="+mj-lt"/>
                <a:ea typeface="Calibri" panose="020F0502020204030204" pitchFamily="34" charset="0"/>
              </a:rPr>
              <a:t>64,67</a:t>
            </a:r>
            <a:r>
              <a:rPr lang="en-US" sz="1400" dirty="0">
                <a:latin typeface="+mj-lt"/>
                <a:ea typeface="Calibri" panose="020F0502020204030204" pitchFamily="34" charset="0"/>
              </a:rPr>
              <a:t>Cu via energetic Zn(n,x), using 33 and 16 MeV deuteron breakup.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400" baseline="30000" dirty="0">
                <a:ea typeface="Calibri" panose="020F0502020204030204" pitchFamily="34" charset="0"/>
              </a:rPr>
              <a:t>64,67</a:t>
            </a:r>
            <a:r>
              <a:rPr lang="en-US" sz="1400" dirty="0">
                <a:ea typeface="Calibri" panose="020F0502020204030204" pitchFamily="34" charset="0"/>
              </a:rPr>
              <a:t>Cu are emerging as a “theranostic pair” for simultaneous dose delivery and imaging.</a:t>
            </a:r>
            <a:endParaRPr lang="en-US" sz="1400" dirty="0">
              <a:latin typeface="+mj-lt"/>
              <a:ea typeface="Calibri" panose="020F050202020403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Calibri" panose="020F0502020204030204" pitchFamily="34" charset="0"/>
              </a:rPr>
              <a:t>Preliminary analysis shows </a:t>
            </a:r>
            <a:r>
              <a:rPr lang="en-US" sz="1400" dirty="0" err="1">
                <a:latin typeface="+mj-lt"/>
                <a:ea typeface="Calibri" panose="020F0502020204030204" pitchFamily="34" charset="0"/>
              </a:rPr>
              <a:t>EoB</a:t>
            </a:r>
            <a:r>
              <a:rPr lang="en-US" sz="1400" dirty="0">
                <a:latin typeface="+mj-lt"/>
                <a:ea typeface="Calibri" panose="020F0502020204030204" pitchFamily="34" charset="0"/>
              </a:rPr>
              <a:t> production rates of </a:t>
            </a:r>
            <a:r>
              <a:rPr lang="en-US" sz="1400" baseline="30000" dirty="0">
                <a:latin typeface="+mj-lt"/>
                <a:ea typeface="Calibri" panose="020F0502020204030204" pitchFamily="34" charset="0"/>
              </a:rPr>
              <a:t>64</a:t>
            </a:r>
            <a:r>
              <a:rPr lang="en-US" sz="1400" dirty="0">
                <a:latin typeface="+mj-lt"/>
                <a:ea typeface="Calibri" panose="020F0502020204030204" pitchFamily="34" charset="0"/>
              </a:rPr>
              <a:t>Cu:</a:t>
            </a:r>
            <a:r>
              <a:rPr lang="en-US" sz="1400" baseline="30000" dirty="0">
                <a:latin typeface="+mj-lt"/>
                <a:ea typeface="Calibri" panose="020F0502020204030204" pitchFamily="34" charset="0"/>
              </a:rPr>
              <a:t>67</a:t>
            </a:r>
            <a:r>
              <a:rPr lang="en-US" sz="1400" dirty="0">
                <a:latin typeface="+mj-lt"/>
                <a:ea typeface="Calibri" panose="020F0502020204030204" pitchFamily="34" charset="0"/>
              </a:rPr>
              <a:t>Cu in an approximately </a:t>
            </a:r>
            <a:r>
              <a:rPr lang="en-US" sz="1400" b="1" dirty="0">
                <a:latin typeface="+mj-lt"/>
                <a:ea typeface="Calibri" panose="020F0502020204030204" pitchFamily="34" charset="0"/>
              </a:rPr>
              <a:t>75:1 ratio at 33 MeV </a:t>
            </a:r>
            <a:r>
              <a:rPr lang="en-US" sz="1400" dirty="0">
                <a:latin typeface="+mj-lt"/>
                <a:ea typeface="Calibri" panose="020F0502020204030204" pitchFamily="34" charset="0"/>
              </a:rPr>
              <a:t>and </a:t>
            </a:r>
            <a:r>
              <a:rPr lang="en-US" sz="1400" dirty="0">
                <a:ea typeface="Calibri" panose="020F0502020204030204" pitchFamily="34" charset="0"/>
              </a:rPr>
              <a:t>an </a:t>
            </a:r>
            <a:r>
              <a:rPr lang="en-US" sz="1400" b="1" dirty="0">
                <a:ea typeface="Calibri" panose="020F0502020204030204" pitchFamily="34" charset="0"/>
              </a:rPr>
              <a:t>800:1 ratio at 16 MeV</a:t>
            </a:r>
            <a:r>
              <a:rPr lang="en-US" sz="1400" dirty="0">
                <a:ea typeface="Calibri" panose="020F0502020204030204" pitchFamily="34" charset="0"/>
              </a:rPr>
              <a:t>.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Calibri" panose="020F0502020204030204" pitchFamily="34" charset="0"/>
              </a:rPr>
              <a:t>Selection of deuteron energy allows co-production of </a:t>
            </a:r>
            <a:r>
              <a:rPr lang="en-US" sz="1400" baseline="30000" dirty="0">
                <a:latin typeface="+mj-lt"/>
                <a:ea typeface="Calibri" panose="020F0502020204030204" pitchFamily="34" charset="0"/>
              </a:rPr>
              <a:t>64,67</a:t>
            </a:r>
            <a:r>
              <a:rPr lang="en-US" sz="1400" dirty="0">
                <a:latin typeface="+mj-lt"/>
                <a:ea typeface="Calibri" panose="020F0502020204030204" pitchFamily="34" charset="0"/>
              </a:rPr>
              <a:t>Cu </a:t>
            </a:r>
            <a:br>
              <a:rPr lang="en-US" sz="1400" dirty="0">
                <a:latin typeface="+mj-lt"/>
                <a:ea typeface="Calibri" panose="020F0502020204030204" pitchFamily="34" charset="0"/>
              </a:rPr>
            </a:br>
            <a:r>
              <a:rPr lang="en-US" sz="1400" dirty="0">
                <a:latin typeface="+mj-lt"/>
                <a:ea typeface="Calibri" panose="020F0502020204030204" pitchFamily="34" charset="0"/>
              </a:rPr>
              <a:t>in a tunable ratio for applications!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Calibri" panose="020F0502020204030204" pitchFamily="34" charset="0"/>
              </a:rPr>
              <a:t>Complete analysis is underway and will form the master thesis for Ms. Nora Pettersen from the University of Oslo.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Calibri" panose="020F0502020204030204" pitchFamily="34" charset="0"/>
              </a:rPr>
              <a:t>Irradiation of targets mounted at 0° to maximize neutron fluence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Calibri" panose="020F0502020204030204" pitchFamily="34" charset="0"/>
              </a:rPr>
              <a:t>Deuteron breakup neutrons have an energy-angle correlation – the spectrum “hardness” varies with angle off-axis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Calibri" panose="020F0502020204030204" pitchFamily="34" charset="0"/>
              </a:rPr>
              <a:t>This provides a second “tuning knob” for the </a:t>
            </a:r>
            <a:r>
              <a:rPr lang="en-US" sz="1400" baseline="30000" dirty="0">
                <a:ea typeface="Calibri" panose="020F0502020204030204" pitchFamily="34" charset="0"/>
              </a:rPr>
              <a:t>64</a:t>
            </a:r>
            <a:r>
              <a:rPr lang="en-US" sz="1400" dirty="0">
                <a:ea typeface="Calibri" panose="020F0502020204030204" pitchFamily="34" charset="0"/>
              </a:rPr>
              <a:t>Cu:</a:t>
            </a:r>
            <a:r>
              <a:rPr lang="en-US" sz="1400" baseline="30000" dirty="0">
                <a:ea typeface="Calibri" panose="020F0502020204030204" pitchFamily="34" charset="0"/>
              </a:rPr>
              <a:t>67</a:t>
            </a:r>
            <a:r>
              <a:rPr lang="en-US" sz="1400" dirty="0">
                <a:ea typeface="Calibri" panose="020F0502020204030204" pitchFamily="34" charset="0"/>
              </a:rPr>
              <a:t>Cu ratio!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ea typeface="Calibri" panose="020F0502020204030204" pitchFamily="34" charset="0"/>
              </a:rPr>
              <a:t>Experiments in November 2018 and Feb 2019 will better characterize the angular breakup neutron spectrum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572BE1B-8BA3-4537-B410-3602551F665D}"/>
              </a:ext>
            </a:extLst>
          </p:cNvPr>
          <p:cNvSpPr/>
          <p:nvPr/>
        </p:nvSpPr>
        <p:spPr>
          <a:xfrm>
            <a:off x="3063776" y="4559116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0°</a:t>
            </a:r>
            <a:endParaRPr lang="en-US" sz="12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2766CB5-7DA0-4FA1-8D42-7F22802DE186}"/>
              </a:ext>
            </a:extLst>
          </p:cNvPr>
          <p:cNvSpPr/>
          <p:nvPr/>
        </p:nvSpPr>
        <p:spPr>
          <a:xfrm>
            <a:off x="3162545" y="4852868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5°</a:t>
            </a:r>
            <a:endParaRPr lang="en-US" sz="12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77D144F-4DB7-406B-80BD-822609AA96E8}"/>
              </a:ext>
            </a:extLst>
          </p:cNvPr>
          <p:cNvSpPr/>
          <p:nvPr/>
        </p:nvSpPr>
        <p:spPr>
          <a:xfrm>
            <a:off x="2134998" y="4636660"/>
            <a:ext cx="407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10°</a:t>
            </a:r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94EF684-4568-4CF8-8ED3-E4AC3B96755C}"/>
              </a:ext>
            </a:extLst>
          </p:cNvPr>
          <p:cNvSpPr/>
          <p:nvPr/>
        </p:nvSpPr>
        <p:spPr>
          <a:xfrm>
            <a:off x="2978816" y="5577029"/>
            <a:ext cx="407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15°</a:t>
            </a:r>
            <a:endParaRPr lang="en-US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25929A8-010F-4EE1-8C7D-475C49D709ED}"/>
              </a:ext>
            </a:extLst>
          </p:cNvPr>
          <p:cNvSpPr/>
          <p:nvPr/>
        </p:nvSpPr>
        <p:spPr>
          <a:xfrm>
            <a:off x="1717285" y="4725652"/>
            <a:ext cx="407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20°</a:t>
            </a:r>
            <a:endParaRPr lang="en-US" sz="1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6AD7188-8F07-4FA3-87A1-04F82FEBF242}"/>
              </a:ext>
            </a:extLst>
          </p:cNvPr>
          <p:cNvSpPr/>
          <p:nvPr/>
        </p:nvSpPr>
        <p:spPr>
          <a:xfrm>
            <a:off x="2541282" y="5849467"/>
            <a:ext cx="407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30°</a:t>
            </a:r>
            <a:endParaRPr lang="en-US" sz="12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ACB4BA-53A5-492C-9589-D0999A297D0F}"/>
              </a:ext>
            </a:extLst>
          </p:cNvPr>
          <p:cNvSpPr/>
          <p:nvPr/>
        </p:nvSpPr>
        <p:spPr>
          <a:xfrm>
            <a:off x="1476442" y="4892187"/>
            <a:ext cx="407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40°</a:t>
            </a:r>
            <a:endParaRPr lang="en-US" sz="12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AC295EE-49AA-41BE-A6BF-F5CBAB97B343}"/>
              </a:ext>
            </a:extLst>
          </p:cNvPr>
          <p:cNvSpPr/>
          <p:nvPr/>
        </p:nvSpPr>
        <p:spPr>
          <a:xfrm>
            <a:off x="1146495" y="5043959"/>
            <a:ext cx="407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60°</a:t>
            </a:r>
            <a:endParaRPr lang="en-US" sz="12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6865D87-4781-4F06-B072-19803C67B00F}"/>
              </a:ext>
            </a:extLst>
          </p:cNvPr>
          <p:cNvSpPr/>
          <p:nvPr/>
        </p:nvSpPr>
        <p:spPr>
          <a:xfrm>
            <a:off x="2134998" y="6117186"/>
            <a:ext cx="4074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50°</a:t>
            </a:r>
            <a:endParaRPr lang="en-US" sz="12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8FD5FBC-9C38-44C8-8A6F-27BB460E446A}"/>
              </a:ext>
            </a:extLst>
          </p:cNvPr>
          <p:cNvSpPr/>
          <p:nvPr/>
        </p:nvSpPr>
        <p:spPr>
          <a:xfrm>
            <a:off x="70291" y="5908527"/>
            <a:ext cx="1404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Calibri" panose="020F0502020204030204" pitchFamily="34" charset="0"/>
              </a:rPr>
              <a:t>Be breakup target</a:t>
            </a:r>
          </a:p>
          <a:p>
            <a:pPr algn="ctr"/>
            <a:r>
              <a:rPr lang="en-US" sz="1200" dirty="0"/>
              <a:t>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4A0EE-9636-4B26-81D4-5FC3AAB1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36409" y="1779328"/>
            <a:ext cx="3731006" cy="2798255"/>
          </a:xfrm>
          <a:prstGeom prst="rect">
            <a:avLst/>
          </a:prstGeom>
        </p:spPr>
      </p:pic>
      <p:sp>
        <p:nvSpPr>
          <p:cNvPr id="90" name="Cylinder 89">
            <a:extLst>
              <a:ext uri="{FF2B5EF4-FFF2-40B4-BE49-F238E27FC236}">
                <a16:creationId xmlns:a16="http://schemas.microsoft.com/office/drawing/2014/main" id="{6EB402AC-ECD4-483D-A714-EA8F8C7D3335}"/>
              </a:ext>
            </a:extLst>
          </p:cNvPr>
          <p:cNvSpPr/>
          <p:nvPr/>
        </p:nvSpPr>
        <p:spPr bwMode="auto">
          <a:xfrm>
            <a:off x="7955741" y="1411315"/>
            <a:ext cx="1125791" cy="427828"/>
          </a:xfrm>
          <a:prstGeom prst="can">
            <a:avLst>
              <a:gd name="adj" fmla="val 3173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C858FB14-8D29-48B6-96CB-E555AC2ABCF0}"/>
              </a:ext>
            </a:extLst>
          </p:cNvPr>
          <p:cNvSpPr/>
          <p:nvPr/>
        </p:nvSpPr>
        <p:spPr bwMode="auto">
          <a:xfrm>
            <a:off x="7972521" y="1657511"/>
            <a:ext cx="1125791" cy="427828"/>
          </a:xfrm>
          <a:prstGeom prst="can">
            <a:avLst>
              <a:gd name="adj" fmla="val 3173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AC54B58F-4237-42F0-B03E-633A3EE49118}"/>
              </a:ext>
            </a:extLst>
          </p:cNvPr>
          <p:cNvSpPr/>
          <p:nvPr/>
        </p:nvSpPr>
        <p:spPr bwMode="auto">
          <a:xfrm>
            <a:off x="7970198" y="1881606"/>
            <a:ext cx="1125791" cy="427828"/>
          </a:xfrm>
          <a:prstGeom prst="can">
            <a:avLst>
              <a:gd name="adj" fmla="val 3173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88BAE122-2EB0-4937-8750-541485550D70}"/>
              </a:ext>
            </a:extLst>
          </p:cNvPr>
          <p:cNvSpPr/>
          <p:nvPr/>
        </p:nvSpPr>
        <p:spPr bwMode="auto">
          <a:xfrm>
            <a:off x="7970199" y="2076650"/>
            <a:ext cx="1125791" cy="427828"/>
          </a:xfrm>
          <a:prstGeom prst="can">
            <a:avLst>
              <a:gd name="adj" fmla="val 3173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632964C3-5EBD-4361-80BF-70AD1FD04807}"/>
              </a:ext>
            </a:extLst>
          </p:cNvPr>
          <p:cNvSpPr/>
          <p:nvPr/>
        </p:nvSpPr>
        <p:spPr bwMode="auto">
          <a:xfrm>
            <a:off x="7970200" y="2418420"/>
            <a:ext cx="1125791" cy="427828"/>
          </a:xfrm>
          <a:prstGeom prst="can">
            <a:avLst>
              <a:gd name="adj" fmla="val 3173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Zn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80D8FF-F229-4423-BB65-BE804EC78B14}"/>
              </a:ext>
            </a:extLst>
          </p:cNvPr>
          <p:cNvSpPr txBox="1"/>
          <p:nvPr/>
        </p:nvSpPr>
        <p:spPr>
          <a:xfrm>
            <a:off x="7853893" y="774862"/>
            <a:ext cx="13294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+mj-lt"/>
              </a:rPr>
              <a:t>Target + monitor foils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19B3337-3C45-47D8-A8CD-572AE99CABF7}"/>
              </a:ext>
            </a:extLst>
          </p:cNvPr>
          <p:cNvCxnSpPr>
            <a:cxnSpLocks/>
          </p:cNvCxnSpPr>
          <p:nvPr/>
        </p:nvCxnSpPr>
        <p:spPr bwMode="auto">
          <a:xfrm flipV="1">
            <a:off x="8322601" y="2819842"/>
            <a:ext cx="196035" cy="19071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D1BA19-C490-462B-8682-D7BDC8DED53D}"/>
              </a:ext>
            </a:extLst>
          </p:cNvPr>
          <p:cNvCxnSpPr>
            <a:cxnSpLocks/>
          </p:cNvCxnSpPr>
          <p:nvPr/>
        </p:nvCxnSpPr>
        <p:spPr bwMode="auto">
          <a:xfrm flipV="1">
            <a:off x="8322601" y="2923617"/>
            <a:ext cx="378439" cy="180563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31EC8ED-63BA-431C-A518-6EFB106C7055}"/>
              </a:ext>
            </a:extLst>
          </p:cNvPr>
          <p:cNvCxnSpPr>
            <a:cxnSpLocks/>
          </p:cNvCxnSpPr>
          <p:nvPr/>
        </p:nvCxnSpPr>
        <p:spPr bwMode="auto">
          <a:xfrm flipV="1">
            <a:off x="8322601" y="2916141"/>
            <a:ext cx="15838" cy="18108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ube 79">
            <a:extLst>
              <a:ext uri="{FF2B5EF4-FFF2-40B4-BE49-F238E27FC236}">
                <a16:creationId xmlns:a16="http://schemas.microsoft.com/office/drawing/2014/main" id="{207B62E3-D34F-488B-AF90-4631431F81CC}"/>
              </a:ext>
            </a:extLst>
          </p:cNvPr>
          <p:cNvSpPr/>
          <p:nvPr/>
        </p:nvSpPr>
        <p:spPr bwMode="auto">
          <a:xfrm>
            <a:off x="7653682" y="3637216"/>
            <a:ext cx="1406741" cy="1406741"/>
          </a:xfrm>
          <a:prstGeom prst="cube">
            <a:avLst>
              <a:gd name="adj" fmla="val 697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dirty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6 mm Be breakup target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F19130-1F9C-470B-B3D5-4E3B750D004F}"/>
              </a:ext>
            </a:extLst>
          </p:cNvPr>
          <p:cNvSpPr txBox="1"/>
          <p:nvPr/>
        </p:nvSpPr>
        <p:spPr>
          <a:xfrm>
            <a:off x="8601783" y="3097612"/>
            <a:ext cx="579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n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A4A99ED8-6049-4A1A-ADDC-E2B454ABCC3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6353" r="36262" b="17152"/>
          <a:stretch/>
        </p:blipFill>
        <p:spPr bwMode="auto">
          <a:xfrm>
            <a:off x="4118015" y="4636660"/>
            <a:ext cx="2890987" cy="17387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242F21D-1631-4579-A47A-E6C2B49F431A}"/>
              </a:ext>
            </a:extLst>
          </p:cNvPr>
          <p:cNvSpPr txBox="1"/>
          <p:nvPr/>
        </p:nvSpPr>
        <p:spPr>
          <a:xfrm>
            <a:off x="5902784" y="5649412"/>
            <a:ext cx="696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+mj-lt"/>
              </a:rPr>
              <a:t>64Cu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EEA3D72-5396-40D3-9F78-C92DB5D971A2}"/>
              </a:ext>
            </a:extLst>
          </p:cNvPr>
          <p:cNvSpPr txBox="1"/>
          <p:nvPr/>
        </p:nvSpPr>
        <p:spPr>
          <a:xfrm>
            <a:off x="5573366" y="4836115"/>
            <a:ext cx="696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  <a:latin typeface="+mj-lt"/>
              </a:rPr>
              <a:t>67Cu</a:t>
            </a:r>
          </a:p>
        </p:txBody>
      </p:sp>
    </p:spTree>
    <p:extLst>
      <p:ext uri="{BB962C8B-B14F-4D97-AF65-F5344CB8AC3E}">
        <p14:creationId xmlns:p14="http://schemas.microsoft.com/office/powerpoint/2010/main" val="126034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MG_0991.jpg">
            <a:extLst>
              <a:ext uri="{FF2B5EF4-FFF2-40B4-BE49-F238E27FC236}">
                <a16:creationId xmlns:a16="http://schemas.microsoft.com/office/drawing/2014/main" id="{D9759144-9B09-47F2-B06F-5B3564BA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330"/>
          <a:stretch>
            <a:fillRect/>
          </a:stretch>
        </p:blipFill>
        <p:spPr>
          <a:xfrm>
            <a:off x="410817" y="1280216"/>
            <a:ext cx="2437960" cy="169444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5EA998B-44F9-47CC-B9FE-8C7487118CED}"/>
              </a:ext>
            </a:extLst>
          </p:cNvPr>
          <p:cNvSpPr/>
          <p:nvPr/>
        </p:nvSpPr>
        <p:spPr>
          <a:xfrm>
            <a:off x="4120166" y="931667"/>
            <a:ext cx="482452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spcBef>
                <a:spcPct val="20000"/>
              </a:spcBef>
              <a:buFont typeface="Arial"/>
              <a:buChar char="•"/>
              <a:defRPr/>
            </a:pPr>
            <a:r>
              <a:rPr lang="en-US" sz="1600" dirty="0">
                <a:cs typeface="Lucida Grande"/>
              </a:rPr>
              <a:t>Emerging medical radionuclides</a:t>
            </a:r>
          </a:p>
          <a:p>
            <a:pPr marL="557213" lvl="1" indent="-214313">
              <a:spcBef>
                <a:spcPct val="20000"/>
              </a:spcBef>
              <a:buFont typeface="Arial"/>
              <a:buChar char="–"/>
            </a:pPr>
            <a:r>
              <a:rPr lang="en-US" sz="1600" baseline="30000" dirty="0">
                <a:cs typeface="Lucida Grande"/>
              </a:rPr>
              <a:t>51</a:t>
            </a:r>
            <a:r>
              <a:rPr lang="en-US" sz="1600" dirty="0">
                <a:cs typeface="Lucida Grande"/>
              </a:rPr>
              <a:t>Mn (t</a:t>
            </a:r>
            <a:r>
              <a:rPr lang="en-US" sz="1600" baseline="-25000" dirty="0">
                <a:cs typeface="Lucida Grande"/>
              </a:rPr>
              <a:t>1/2</a:t>
            </a:r>
            <a:r>
              <a:rPr lang="en-US" sz="1600" dirty="0">
                <a:cs typeface="Lucida Grande"/>
              </a:rPr>
              <a:t> = 46 min, 97% </a:t>
            </a:r>
            <a:r>
              <a:rPr lang="el-GR" sz="1600" dirty="0">
                <a:cs typeface="Lucida Grande"/>
              </a:rPr>
              <a:t>β</a:t>
            </a:r>
            <a:r>
              <a:rPr lang="en-US" sz="1600" baseline="30000" dirty="0">
                <a:cs typeface="Lucida Grande"/>
              </a:rPr>
              <a:t>+</a:t>
            </a:r>
            <a:r>
              <a:rPr lang="en-US" sz="1600" dirty="0">
                <a:cs typeface="Lucida Grande"/>
              </a:rPr>
              <a:t>) – short-lived PET tracer for metabolic studies</a:t>
            </a:r>
          </a:p>
          <a:p>
            <a:pPr marL="557213" lvl="1" indent="-214313">
              <a:spcBef>
                <a:spcPct val="20000"/>
              </a:spcBef>
              <a:buFont typeface="Arial"/>
              <a:buChar char="–"/>
            </a:pPr>
            <a:r>
              <a:rPr lang="en-US" sz="1600" baseline="30000" dirty="0">
                <a:cs typeface="Lucida Grande"/>
              </a:rPr>
              <a:t>52g</a:t>
            </a:r>
            <a:r>
              <a:rPr lang="en-US" sz="1600" dirty="0">
                <a:cs typeface="Lucida Grande"/>
              </a:rPr>
              <a:t>Mn (t</a:t>
            </a:r>
            <a:r>
              <a:rPr lang="en-US" sz="1600" baseline="-25000" dirty="0">
                <a:cs typeface="Lucida Grande"/>
              </a:rPr>
              <a:t>1/2</a:t>
            </a:r>
            <a:r>
              <a:rPr lang="en-US" sz="1600" dirty="0">
                <a:cs typeface="Lucida Grande"/>
              </a:rPr>
              <a:t> = 5.6 d, 29% </a:t>
            </a:r>
            <a:r>
              <a:rPr lang="el-GR" sz="1600" dirty="0">
                <a:cs typeface="Lucida Grande"/>
              </a:rPr>
              <a:t>β</a:t>
            </a:r>
            <a:r>
              <a:rPr lang="en-US" sz="1600" baseline="30000" dirty="0">
                <a:cs typeface="Lucida Grande"/>
              </a:rPr>
              <a:t>+</a:t>
            </a:r>
            <a:r>
              <a:rPr lang="en-US" sz="1600" dirty="0">
                <a:cs typeface="Lucida Grande"/>
              </a:rPr>
              <a:t>) – long-lived PET tracer for neuron tracking, immune studies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AAA6F-5D6C-475F-8A00-1EAF318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We are also addressing the need for non-standard PET tracers: </a:t>
            </a:r>
            <a:r>
              <a:rPr lang="en-US" sz="2400" baseline="30000" dirty="0" err="1"/>
              <a:t>nat</a:t>
            </a:r>
            <a:r>
              <a:rPr lang="en-US" sz="2400" dirty="0" err="1"/>
              <a:t>Fe</a:t>
            </a:r>
            <a:r>
              <a:rPr lang="en-US" sz="2400" dirty="0"/>
              <a:t>(</a:t>
            </a:r>
            <a:r>
              <a:rPr lang="en-US" sz="2400" dirty="0" err="1"/>
              <a:t>p,x</a:t>
            </a:r>
            <a:r>
              <a:rPr lang="en-US" sz="2400" dirty="0"/>
              <a:t>)</a:t>
            </a:r>
            <a:r>
              <a:rPr lang="en-US" sz="2400" baseline="30000" dirty="0"/>
              <a:t>51,52</a:t>
            </a:r>
            <a:r>
              <a:rPr lang="en-US" sz="2400" dirty="0"/>
              <a:t>Mn – Novel PET imaging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88A5A1-E518-433E-A79D-4E1E4CFD989B}"/>
              </a:ext>
            </a:extLst>
          </p:cNvPr>
          <p:cNvSpPr/>
          <p:nvPr/>
        </p:nvSpPr>
        <p:spPr>
          <a:xfrm>
            <a:off x="59894" y="836615"/>
            <a:ext cx="3870305" cy="5078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Georgia" panose="02040502050405020303" pitchFamily="18" charset="0"/>
              </a:rPr>
              <a:t>Two overlapping stacks: E</a:t>
            </a:r>
            <a:r>
              <a:rPr lang="en-US" sz="1350" baseline="-25000" dirty="0">
                <a:latin typeface="Georgia" panose="02040502050405020303" pitchFamily="18" charset="0"/>
              </a:rPr>
              <a:t>p</a:t>
            </a:r>
            <a:r>
              <a:rPr lang="en-US" sz="1350" dirty="0">
                <a:latin typeface="Georgia" panose="02040502050405020303" pitchFamily="18" charset="0"/>
              </a:rPr>
              <a:t>= 55</a:t>
            </a:r>
            <a:r>
              <a:rPr lang="en-US" sz="1350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sz="1350" dirty="0">
                <a:latin typeface="Georgia" panose="02040502050405020303" pitchFamily="18" charset="0"/>
              </a:rPr>
              <a:t>15 MeV, </a:t>
            </a:r>
            <a:br>
              <a:rPr lang="en-US" sz="1350" dirty="0">
                <a:latin typeface="Georgia" panose="02040502050405020303" pitchFamily="18" charset="0"/>
              </a:rPr>
            </a:br>
            <a:r>
              <a:rPr lang="en-US" sz="1350" dirty="0">
                <a:latin typeface="Georgia" panose="02040502050405020303" pitchFamily="18" charset="0"/>
              </a:rPr>
              <a:t>25</a:t>
            </a:r>
            <a:r>
              <a:rPr lang="en-US" sz="1350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sz="1350" dirty="0">
                <a:latin typeface="Georgia" panose="02040502050405020303" pitchFamily="18" charset="0"/>
                <a:cs typeface="Lucida Grande"/>
                <a:sym typeface="Wingdings" panose="05000000000000000000" pitchFamily="2" charset="2"/>
              </a:rPr>
              <a:t>0</a:t>
            </a:r>
            <a:r>
              <a:rPr lang="en-US" sz="1350" dirty="0">
                <a:latin typeface="Georgia" panose="02040502050405020303" pitchFamily="18" charset="0"/>
              </a:rPr>
              <a:t> MeV (120 nA@10 min, 100 nA@20 min)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728418-5146-4D7E-9FE5-9C132BA45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587" y="2723101"/>
            <a:ext cx="3086100" cy="18606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540CAE-861A-4184-AB70-338E777C8E0B}"/>
              </a:ext>
            </a:extLst>
          </p:cNvPr>
          <p:cNvSpPr/>
          <p:nvPr/>
        </p:nvSpPr>
        <p:spPr>
          <a:xfrm>
            <a:off x="1518569" y="5837269"/>
            <a:ext cx="6106863" cy="5078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Helvetica" panose="020B0604020202020204" pitchFamily="34" charset="0"/>
                <a:ea typeface="Times New Roman" charset="0"/>
                <a:cs typeface="Helvetica" panose="020B0604020202020204" pitchFamily="34" charset="0"/>
              </a:rPr>
              <a:t>Measurements across wide ranges of energy and product mass provide ideal inputs for improving predictive capabilities of reaction modeling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BB98B6-E053-4FB7-A6A8-B6F47CED8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6192"/>
            <a:ext cx="3086100" cy="249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2DE42A-91D7-4367-A68B-C08B329A3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2" y="3266393"/>
            <a:ext cx="3086100" cy="25124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45DF41-2CBD-4871-8397-F306C9BA361B}"/>
              </a:ext>
            </a:extLst>
          </p:cNvPr>
          <p:cNvSpPr/>
          <p:nvPr/>
        </p:nvSpPr>
        <p:spPr>
          <a:xfrm>
            <a:off x="436881" y="2758562"/>
            <a:ext cx="2385832" cy="5078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Helvetica" panose="020B0604020202020204" pitchFamily="34" charset="0"/>
                <a:ea typeface="Times New Roman" charset="0"/>
                <a:cs typeface="Helvetica" panose="020B0604020202020204" pitchFamily="34" charset="0"/>
              </a:rPr>
              <a:t>Precision excitation functions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DC9854-603C-44E5-AFD1-EE349E2157E4}"/>
              </a:ext>
            </a:extLst>
          </p:cNvPr>
          <p:cNvSpPr/>
          <p:nvPr/>
        </p:nvSpPr>
        <p:spPr>
          <a:xfrm>
            <a:off x="6321287" y="2713419"/>
            <a:ext cx="2730996" cy="5078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Helvetica" panose="020B0604020202020204" pitchFamily="34" charset="0"/>
                <a:ea typeface="Times New Roman" charset="0"/>
                <a:cs typeface="Helvetica" panose="020B0604020202020204" pitchFamily="34" charset="0"/>
              </a:rPr>
              <a:t>Behavior of excited nuclear states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83DB93-7218-4570-9B87-8A3642DE88E6}"/>
              </a:ext>
            </a:extLst>
          </p:cNvPr>
          <p:cNvSpPr/>
          <p:nvPr/>
        </p:nvSpPr>
        <p:spPr>
          <a:xfrm>
            <a:off x="2946733" y="2360301"/>
            <a:ext cx="3145955" cy="5078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Helvetica" panose="020B0604020202020204" pitchFamily="34" charset="0"/>
                <a:ea typeface="Times New Roman" charset="0"/>
                <a:cs typeface="Helvetica" panose="020B0604020202020204" pitchFamily="34" charset="0"/>
              </a:rPr>
              <a:t>Multiple independent reaction channels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39AB95-A7F3-4E4C-BAD7-BA8A1016E0CC}"/>
              </a:ext>
            </a:extLst>
          </p:cNvPr>
          <p:cNvCxnSpPr>
            <a:cxnSpLocks/>
          </p:cNvCxnSpPr>
          <p:nvPr/>
        </p:nvCxnSpPr>
        <p:spPr>
          <a:xfrm>
            <a:off x="2415209" y="5191250"/>
            <a:ext cx="2043735" cy="6131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2E118C-0F96-46B0-A6B3-EA6ACF854845}"/>
              </a:ext>
            </a:extLst>
          </p:cNvPr>
          <p:cNvCxnSpPr>
            <a:cxnSpLocks/>
          </p:cNvCxnSpPr>
          <p:nvPr/>
        </p:nvCxnSpPr>
        <p:spPr>
          <a:xfrm flipH="1">
            <a:off x="4697300" y="5243430"/>
            <a:ext cx="2347060" cy="5535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6154E4-160D-4C39-A1F3-1FFAA478DC1C}"/>
              </a:ext>
            </a:extLst>
          </p:cNvPr>
          <p:cNvCxnSpPr>
            <a:cxnSpLocks/>
          </p:cNvCxnSpPr>
          <p:nvPr/>
        </p:nvCxnSpPr>
        <p:spPr>
          <a:xfrm>
            <a:off x="4572000" y="4583798"/>
            <a:ext cx="0" cy="11621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9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E79E51-CD31-410A-8C65-3FE9B215B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697336"/>
              </p:ext>
            </p:extLst>
          </p:nvPr>
        </p:nvGraphicFramePr>
        <p:xfrm>
          <a:off x="331958" y="1922204"/>
          <a:ext cx="6096000" cy="2964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369140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746693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2419419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Project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Status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Degree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781450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Fe(</a:t>
                      </a:r>
                      <a:r>
                        <a:rPr lang="en-US" sz="1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p,x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51,52m,52g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Manuscript Preparation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PhD, MSc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580970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Zn(n,x)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64,67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Cu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Analysis Underway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MSc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285477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Ir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(</a:t>
                      </a:r>
                      <a:r>
                        <a:rPr lang="en-US" sz="1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d,x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193m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Scheduled: Feb 2019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MSc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064033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La(</a:t>
                      </a:r>
                      <a:r>
                        <a:rPr lang="en-US" sz="1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p,x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134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Manuscript Preparation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PhD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49094926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235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U(</a:t>
                      </a:r>
                      <a:r>
                        <a:rPr lang="en-US" sz="1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d,x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236m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Np, Tm(</a:t>
                      </a:r>
                      <a:r>
                        <a:rPr lang="en-US" sz="1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d,x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169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Analysis Underway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n/a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835351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As(</a:t>
                      </a:r>
                      <a:r>
                        <a:rPr lang="en-US" sz="1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p,x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72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Se,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68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Analysis Underway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PhD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9022774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86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Sr(</a:t>
                      </a:r>
                      <a:r>
                        <a:rPr lang="en-US" sz="1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p,x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86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Y, 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86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Sr(</a:t>
                      </a:r>
                      <a:r>
                        <a:rPr lang="en-US" sz="14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d,x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</a:t>
                      </a:r>
                      <a:r>
                        <a:rPr lang="en-US" sz="1400" baseline="30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86</a:t>
                      </a: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Scheduled: Feb 2019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MSc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316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QMN Development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Analysis Underway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PhD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0966985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4848FE-002D-4425-B721-C887DBBBEFE5}"/>
              </a:ext>
            </a:extLst>
          </p:cNvPr>
          <p:cNvSpPr/>
          <p:nvPr/>
        </p:nvSpPr>
        <p:spPr>
          <a:xfrm>
            <a:off x="331958" y="5241233"/>
            <a:ext cx="6106863" cy="5078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Helvetica" panose="020B0604020202020204" pitchFamily="34" charset="0"/>
                <a:ea typeface="Times New Roman" charset="0"/>
                <a:cs typeface="Helvetica" panose="020B0604020202020204" pitchFamily="34" charset="0"/>
              </a:rPr>
              <a:t>Since 2016, this student-led program has generated 1 PhD and 1 MSc, with an additional 3 PhD’s and 2 MSc’s in progress!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5D6219-E478-4598-95BC-BAD2D6B6DFE0}"/>
              </a:ext>
            </a:extLst>
          </p:cNvPr>
          <p:cNvSpPr/>
          <p:nvPr/>
        </p:nvSpPr>
        <p:spPr>
          <a:xfrm>
            <a:off x="6694004" y="2459504"/>
            <a:ext cx="2222399" cy="1962076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latin typeface="Helvetica" panose="020B0604020202020204" pitchFamily="34" charset="0"/>
                <a:ea typeface="Times New Roman" charset="0"/>
                <a:cs typeface="Helvetica" panose="020B0604020202020204" pitchFamily="34" charset="0"/>
              </a:rPr>
              <a:t>In addition to measurements, we train our students in dissemination of nuclear data to the user and evaluation communities </a:t>
            </a:r>
            <a:r>
              <a:rPr lang="en-US" sz="1350" dirty="0">
                <a:latin typeface="Helvetica" panose="020B0604020202020204" pitchFamily="34" charset="0"/>
                <a:ea typeface="Times New Roman" charset="0"/>
                <a:cs typeface="Helvetica" panose="020B0604020202020204" pitchFamily="34" charset="0"/>
                <a:sym typeface="Wingdings" panose="05000000000000000000" pitchFamily="2" charset="2"/>
              </a:rPr>
              <a:t> compiling each publication into EXFOR, including uncertainty analysis! </a:t>
            </a:r>
            <a:endParaRPr lang="en-US" sz="1350" dirty="0">
              <a:latin typeface="Helvetica" panose="020B0604020202020204" pitchFamily="34" charset="0"/>
              <a:ea typeface="Times New Roman" charset="0"/>
              <a:cs typeface="Helvetica" panose="020B0604020202020204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8B58024-5630-441F-9921-8D7DB34463D6}"/>
              </a:ext>
            </a:extLst>
          </p:cNvPr>
          <p:cNvSpPr txBox="1">
            <a:spLocks/>
          </p:cNvSpPr>
          <p:nvPr/>
        </p:nvSpPr>
        <p:spPr bwMode="auto">
          <a:xfrm>
            <a:off x="5" y="2"/>
            <a:ext cx="9143999" cy="836613"/>
          </a:xfrm>
          <a:prstGeom prst="rect">
            <a:avLst/>
          </a:prstGeom>
          <a:solidFill>
            <a:srgbClr val="1F497D"/>
          </a:solidFill>
          <a:ln w="9525">
            <a:noFill/>
            <a:miter lim="800000"/>
            <a:headEnd/>
            <a:tailEnd/>
          </a:ln>
        </p:spPr>
        <p:txBody>
          <a:bodyPr vert="horz" wrap="square" lIns="91416" tIns="45709" rIns="91416" bIns="45709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bg1"/>
                </a:solidFill>
                <a:latin typeface="Franklin Gothic Medium"/>
                <a:ea typeface="+mj-ea"/>
                <a:cs typeface="Franklin Gothic Medium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08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165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25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332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C5993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/>
              <a:t>…as well as “Training and Retaining” the next generation…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019895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_LBNL_Template_0324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740</Words>
  <Application>Microsoft Office PowerPoint</Application>
  <PresentationFormat>On-screen Show (4:3)</PresentationFormat>
  <Paragraphs>106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Cambria Math</vt:lpstr>
      <vt:lpstr>Franklin Gothic Book</vt:lpstr>
      <vt:lpstr>Franklin Gothic Medium</vt:lpstr>
      <vt:lpstr>Georgia</vt:lpstr>
      <vt:lpstr>Helvetica</vt:lpstr>
      <vt:lpstr>Lucida Grande</vt:lpstr>
      <vt:lpstr>Times New Roman</vt:lpstr>
      <vt:lpstr>2_LBNL_Template_032411</vt:lpstr>
      <vt:lpstr>PowerPoint Presentation</vt:lpstr>
      <vt:lpstr>PowerPoint Presentation</vt:lpstr>
      <vt:lpstr>The LBNL/UCB nuclear data group is characterizing the use of “secondary” neutron beams for isotope production </vt:lpstr>
      <vt:lpstr>The LBNL/UCB nuclear data group is characterizing the use of “secondary” neutron beams for isotope production </vt:lpstr>
      <vt:lpstr>We are also addressing the need for non-standard PET tracers: natFe(p,x)51,52Mn – Novel PET imaging</vt:lpstr>
      <vt:lpstr>PowerPoint Presentation</vt:lpstr>
    </vt:vector>
  </TitlesOfParts>
  <Company>LBNL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Low-Energy Accelerator Based: People and Activities</dc:title>
  <dc:creator>Paul Fallon</dc:creator>
  <cp:lastModifiedBy>Andrew Steven Voyles</cp:lastModifiedBy>
  <cp:revision>131</cp:revision>
  <dcterms:created xsi:type="dcterms:W3CDTF">2017-01-25T23:22:36Z</dcterms:created>
  <dcterms:modified xsi:type="dcterms:W3CDTF">2019-02-10T20:37:33Z</dcterms:modified>
</cp:coreProperties>
</file>